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528" y="4837176"/>
            <a:ext cx="3858768" cy="6126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837176"/>
            <a:ext cx="3858768" cy="612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06440" y="2788920"/>
            <a:ext cx="801014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40"/>
              </a:lnSpc>
              <a:buNone/>
            </a:pPr>
            <a:r>
              <a:rPr lang="en-US" sz="3710" b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Social impact campaign</a:t>
            </a:r>
            <a:pPr algn="l" indent="0" marL="0">
              <a:lnSpc>
                <a:spcPts val="4640"/>
              </a:lnSpc>
              <a:buNone/>
            </a:pPr>
            <a:r>
              <a:rPr lang="en-US" sz="371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on Digital Literacy for </a:t>
            </a:r>
            <a:pPr algn="l" indent="0" marL="0">
              <a:lnSpc>
                <a:spcPts val="4640"/>
              </a:lnSpc>
              <a:buNone/>
            </a:pPr>
            <a:r>
              <a:rPr lang="en-US" sz="3710" i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Underprivileged Communities</a:t>
            </a:r>
            <a:endParaRPr lang="en-US" sz="3710" dirty="0"/>
          </a:p>
        </p:txBody>
      </p:sp>
      <p:sp>
        <p:nvSpPr>
          <p:cNvPr id="7" name="Text 1"/>
          <p:cNvSpPr/>
          <p:nvPr/>
        </p:nvSpPr>
        <p:spPr>
          <a:xfrm>
            <a:off x="6053328" y="4956048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Jarurat Care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0177272" y="4956048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Intern project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482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1846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742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Task Allocation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29443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1197864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ADC9F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04</a:t>
            </a:r>
            <a:endParaRPr lang="en-US" sz="9290" dirty="0"/>
          </a:p>
        </p:txBody>
      </p:sp>
      <p:sp>
        <p:nvSpPr>
          <p:cNvPr id="10" name="Text 5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708660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Regular check-ins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will ensure everyone is on track.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3035808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D7193F"/>
                </a:solidFill>
                <a:highlight>
                  <a:srgbClr val="F1CDC0"/>
                </a:highligh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Branding team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will include initial awakening and propagate awareness about the Survey and provide a support to Outreach Team and Interactors 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916168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b="1" u="sng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Delegation Strategy</a:t>
            </a:r>
            <a:pPr algn="l" indent="0" marL="0">
              <a:lnSpc>
                <a:spcPts val="2320"/>
              </a:lnSpc>
              <a:buNone/>
            </a:pPr>
            <a:r>
              <a:rPr lang="en-US" sz="1850" u="sng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 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059936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D7193F"/>
                </a:solidFill>
                <a:highlight>
                  <a:srgbClr val="F1CDC0"/>
                </a:highligh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 team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will create training modules and instructional materials.  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186537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Tasks are divided based on team roles to streamline the workflow: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2104" y="73152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Structuring Task Division</a:t>
            </a:r>
            <a:endParaRPr lang="en-US" sz="4640" dirty="0"/>
          </a:p>
        </p:txBody>
      </p:sp>
      <p:sp>
        <p:nvSpPr>
          <p:cNvPr id="10" name="Text 6"/>
          <p:cNvSpPr/>
          <p:nvPr/>
        </p:nvSpPr>
        <p:spPr>
          <a:xfrm>
            <a:off x="1078992" y="4791456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D7193F"/>
                </a:solidFill>
                <a:highlight>
                  <a:srgbClr val="F1CDC0"/>
                </a:highligh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Outreach team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will handle community engagement and volunteer recruitment.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230428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D7193F"/>
                </a:solidFill>
                <a:highlight>
                  <a:srgbClr val="F5DED5"/>
                </a:highligh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Design team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will focus on visual elements such as flyers and banners. 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78992" y="6355080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Each member will be assigned specific tasks with deadlines for accountability. 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482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97864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ADC9F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05</a:t>
            </a:r>
            <a:endParaRPr lang="en-US" sz="9290" dirty="0"/>
          </a:p>
        </p:txBody>
      </p:sp>
      <p:sp>
        <p:nvSpPr>
          <p:cNvPr id="6" name="Text 1"/>
          <p:cNvSpPr/>
          <p:nvPr/>
        </p:nvSpPr>
        <p:spPr>
          <a:xfrm>
            <a:off x="832104" y="29443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1846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742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Timeline and Milestones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531352"/>
          </a:xfrm>
          <a:prstGeom prst="rect">
            <a:avLst/>
          </a:prstGeom>
        </p:spPr>
      </p:pic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1865376"/>
          <a:ext cx="12984480" cy="5550408"/>
        </p:xfrm>
        <a:graphic>
          <a:graphicData uri="http://schemas.openxmlformats.org/drawingml/2006/table">
            <a:tbl>
              <a:tblPr/>
              <a:tblGrid>
                <a:gridCol w="4328160"/>
                <a:gridCol w="4328160"/>
                <a:gridCol w="4328160"/>
              </a:tblGrid>
              <a:tr h="86868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Week /#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Activities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Milestones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043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</a:t>
                      </a:r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eek 1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Kickoff</a:t>
                      </a:r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 meeting, initial design concepts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i="1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Finalize</a:t>
                      </a:r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 design materials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043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Week 2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Development of content</a:t>
                      </a:r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 and training materials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i="1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Completion</a:t>
                      </a:r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 of all content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043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Week 3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Community </a:t>
                      </a:r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outreach</a:t>
                      </a:r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 initiatives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i="1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Reach out</a:t>
                      </a:r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 to at least 3 communities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043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Week 4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Execute training sessions and </a:t>
                      </a:r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collect feedback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i="1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Successful completion </a:t>
                      </a:r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of sessions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ADA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Four-Week Execution Plan</a:t>
            </a:r>
            <a:endParaRPr lang="en-US" sz="46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482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9443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197864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ADC9F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06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51846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742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Monitoring and Reporting</a:t>
            </a:r>
            <a:endParaRPr lang="en-US" sz="46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105656"/>
            <a:ext cx="750722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buSzPct val="100000"/>
              <a:buFont typeface="+mj-lt"/>
              <a:buAutoNum type="arabicPeriod" startAt="4"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4"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Real-Time Dashboards</a:t>
            </a:r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4"/>
            </a:pPr>
            <a:endParaRPr lang="en-US" sz="2320" dirty="0"/>
          </a:p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4"/>
            </a:pP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6053328" y="6446520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KPI Tracking and Analytics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to find trends and insights, to improvise next and further tasks.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5715000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tools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like Google Data Studio, Power BI, or Tableau connected to Google Sheets or Excel.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3227832"/>
            <a:ext cx="750722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buSzPct val="100000"/>
              <a:buFont typeface="+mj-lt"/>
              <a:buAutoNum type="arabicPeriod" startAt="3"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Progress Sheets,</a:t>
            </a:r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endParaRPr lang="en-US" sz="2320" dirty="0"/>
          </a:p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GPS &amp; Time-Stamping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6053328" y="2715768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buSzPct val="100000"/>
              <a:buFont typeface="+mj-lt"/>
              <a:buAutoNum type="arabicPeriod" startAt="2"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Weekly Review Meetings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5806440" y="106984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Tracking Team Progress</a:t>
            </a:r>
            <a:endParaRPr lang="en-US" sz="4640" dirty="0"/>
          </a:p>
        </p:txBody>
      </p:sp>
      <p:sp>
        <p:nvSpPr>
          <p:cNvPr id="10" name="Text 6"/>
          <p:cNvSpPr/>
          <p:nvPr/>
        </p:nvSpPr>
        <p:spPr>
          <a:xfrm>
            <a:off x="6053328" y="220370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buSzPct val="100000"/>
              <a:buFont typeface="+mj-lt"/>
              <a:buAutoNum type="arabicPeriod" startAt="1"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Daily Reporting System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6053328" y="4983480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mobile-based survey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apps (e.g., KoboToolbox, ODK, SurveyCTO)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700016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promotes </a:t>
            </a:r>
            <a:pPr algn="l" indent="0" marL="0">
              <a:lnSpc>
                <a:spcPts val="2320"/>
              </a:lnSpc>
              <a:buNone/>
            </a:pPr>
            <a:r>
              <a:rPr lang="en-US" sz="1850" u="sng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accountability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among team members, encouraging them to meet their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daily or weekly targets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and maintain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consistent performance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5724144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38F8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Frequent updates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help maintain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accuracy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by allowing supervisors to </a:t>
            </a:r>
            <a:pPr algn="l" indent="0" marL="0">
              <a:lnSpc>
                <a:spcPts val="2320"/>
              </a:lnSpc>
              <a:buNone/>
            </a:pPr>
            <a:r>
              <a:rPr lang="en-US" sz="1850" u="sng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quickly identify and rectify errors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or inconsistencies.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1792224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Why Reporting Mechanism?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1078992" y="3666744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Regular reporting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is crucial in tracking the progress and results of a survey team as it ensures </a:t>
            </a:r>
            <a:pPr algn="l" indent="0" marL="0">
              <a:lnSpc>
                <a:spcPts val="2320"/>
              </a:lnSpc>
              <a:buNone/>
            </a:pPr>
            <a:r>
              <a:rPr lang="en-US" sz="1850" u="sng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timely monitoring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and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early detection of issues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that may arise during fieldwork. 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482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1846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197864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ADC9F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07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5742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Challenges and Risk Mitigation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9443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029200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•Low community engagement.  •Language issues(Technical words etc..). 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5468112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•Limited resources for training sessions.  •Device and tools complexity.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Identifying Potential Issues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1078992" y="459028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Possible challenges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may include: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8992" y="2706624"/>
            <a:ext cx="1248156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 address low community engagement, it's essential to </a:t>
            </a:r>
            <a:pPr algn="l" indent="0" marL="0">
              <a:lnSpc>
                <a:spcPts val="2320"/>
              </a:lnSpc>
              <a:buNone/>
            </a:pPr>
            <a:r>
              <a:rPr lang="en-US" sz="1850" b="1" u="sng" dirty="0">
                <a:solidFill>
                  <a:srgbClr val="F98C8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involve local leaders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, use relatable language, and build trust through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C848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pre-survey awareness efforts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 If engagement remains poor, teams can shift focus temporarily to more receptive areas or assign experienced staff to critical zones.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832104" y="8412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Solutions and Mitigation Strategies</a:t>
            </a:r>
            <a:endParaRPr lang="en-US" sz="4640" dirty="0"/>
          </a:p>
        </p:txBody>
      </p:sp>
      <p:sp>
        <p:nvSpPr>
          <p:cNvPr id="5" name="Text 2"/>
          <p:cNvSpPr/>
          <p:nvPr/>
        </p:nvSpPr>
        <p:spPr>
          <a:xfrm>
            <a:off x="1078992" y="3739896"/>
            <a:ext cx="124815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When training resources are limited, virtual sessions, modular learning, and a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A818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"train-the-trainer" approach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can ensure basic knowledge transfer. </a:t>
            </a:r>
            <a:pPr algn="l" indent="0" marL="0">
              <a:lnSpc>
                <a:spcPts val="2320"/>
              </a:lnSpc>
              <a:buNone/>
            </a:pPr>
            <a:r>
              <a:rPr lang="en-US" sz="1850" u="sng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Printed guides and peer support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in the field can back up these efforts if full-scale training is not feasible immediately.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78992" y="6382512"/>
            <a:ext cx="1248156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For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contingencies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, 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7808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paper-based backups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and 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C797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live tech support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can prevent delays.</a:t>
            </a:r>
            <a:pPr algn="l" indent="0" marL="0">
              <a:lnSpc>
                <a:spcPts val="2320"/>
              </a:lnSpc>
              <a:buNone/>
            </a:pP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78992" y="5056632"/>
            <a:ext cx="124815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Issues such as device or tool complexity may hinder fieldwork, especially in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areas with limited tech familiarity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 Choosing intuitive apps, offering </a:t>
            </a:r>
            <a:pPr algn="l" indent="0" marL="0">
              <a:lnSpc>
                <a:spcPts val="2320"/>
              </a:lnSpc>
              <a:buNone/>
            </a:pPr>
            <a:r>
              <a:rPr lang="en-US" sz="1850" b="1" i="1" dirty="0">
                <a:solidFill>
                  <a:srgbClr val="EF7E7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practical training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, and limiting features to </a:t>
            </a:r>
            <a:pPr algn="l" indent="0" marL="0">
              <a:lnSpc>
                <a:spcPts val="2320"/>
              </a:lnSpc>
              <a:buNone/>
            </a:pPr>
            <a:r>
              <a:rPr lang="en-US" sz="1850" u="sng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only what's necessary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can reduce this burden. 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8992" y="1975104"/>
            <a:ext cx="12481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Survey teams often face several challenges that can hinder progress and data quality, such as </a:t>
            </a:r>
            <a:pPr algn="l" indent="0" marL="0">
              <a:lnSpc>
                <a:spcPts val="2320"/>
              </a:lnSpc>
              <a:buNone/>
            </a:pPr>
            <a:r>
              <a:rPr lang="en-US" sz="1850" u="sng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low community engagement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, </a:t>
            </a:r>
            <a:pPr algn="l" indent="0" marL="0">
              <a:lnSpc>
                <a:spcPts val="2320"/>
              </a:lnSpc>
              <a:buNone/>
            </a:pPr>
            <a:r>
              <a:rPr lang="en-US" sz="1850" u="sng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language barriers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, </a:t>
            </a:r>
            <a:pPr algn="l" indent="0" marL="0">
              <a:lnSpc>
                <a:spcPts val="2320"/>
              </a:lnSpc>
              <a:buNone/>
            </a:pPr>
            <a:r>
              <a:rPr lang="en-US" sz="1850" u="sng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limited training resources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, and </a:t>
            </a:r>
            <a:pPr algn="l" indent="0" marL="0">
              <a:lnSpc>
                <a:spcPts val="2320"/>
              </a:lnSpc>
              <a:buNone/>
            </a:pPr>
            <a:r>
              <a:rPr lang="en-US" sz="1850" u="sng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complexity of digital tools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 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6817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Timeline and Milestones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341071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 Campaign Overview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341071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Project Planning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832104" y="2423160"/>
            <a:ext cx="1298448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40"/>
              </a:lnSpc>
              <a:buNone/>
            </a:pPr>
            <a:r>
              <a:rPr lang="en-US" sz="3710" dirty="0">
                <a:solidFill>
                  <a:srgbClr val="D7193F"/>
                </a:solidFill>
                <a:highlight>
                  <a:srgbClr val="F7DFD7"/>
                </a:highlight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CONTENTS</a:t>
            </a:r>
            <a:endParaRPr lang="en-US" sz="3710" dirty="0"/>
          </a:p>
        </p:txBody>
      </p:sp>
      <p:sp>
        <p:nvSpPr>
          <p:cNvPr id="8" name="Text 4"/>
          <p:cNvSpPr/>
          <p:nvPr/>
        </p:nvSpPr>
        <p:spPr>
          <a:xfrm>
            <a:off x="7571232" y="405079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Task Allocation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05079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3. Team Structure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53126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7. Challenges and Risk Mitigation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46817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6. Monitoring and Reporting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3284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C7D9FA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Any Query, Doubt or Suggestion is appreciated. 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764792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ADC9F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01</a:t>
            </a:r>
            <a:endParaRPr lang="en-US" sz="9290" dirty="0"/>
          </a:p>
        </p:txBody>
      </p:sp>
      <p:sp>
        <p:nvSpPr>
          <p:cNvPr id="8" name="Text 3"/>
          <p:cNvSpPr/>
          <p:nvPr/>
        </p:nvSpPr>
        <p:spPr>
          <a:xfrm>
            <a:off x="832104" y="51846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Campaign Overview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276088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aims to improvise the current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digital interaction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between society, people mainly unprivileged and Digital Qualities of </a:t>
            </a:r>
            <a:pPr algn="l" indent="0" marL="0">
              <a:lnSpc>
                <a:spcPts val="232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Modern Technology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410565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454456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campaign aims to </a:t>
            </a:r>
            <a:pPr algn="l" indent="0" marL="0">
              <a:lnSpc>
                <a:spcPts val="232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bridge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the digital divide and empower communities with essential digital skills.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081528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Primary role of this project involve planning a social impact campaign focused on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Digital Literacy for Underprivileged Communities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 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194767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Description</a:t>
            </a:r>
            <a:endParaRPr lang="en-US" sz="46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528" y="3547872"/>
            <a:ext cx="3858768" cy="214884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3547872"/>
            <a:ext cx="3858768" cy="21488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177272" y="4983480"/>
            <a:ext cx="33832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Better and proper usage of digital services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0177272" y="3666744"/>
            <a:ext cx="338328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Expected impact includes improved </a:t>
            </a:r>
            <a:pPr algn="ctr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employment prospects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and better access to services.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6053328" y="3666744"/>
            <a:ext cx="33832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 enhance </a:t>
            </a:r>
            <a:pPr algn="ctr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digital literacy 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among underprivileged communities, ultimately increasing their access to </a:t>
            </a:r>
            <a:pPr algn="ctr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information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and opportunities.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806440" y="253288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Goals and Objectives</a:t>
            </a:r>
            <a:endParaRPr lang="en-US" sz="46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648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434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481328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ADC9F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02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Project Planning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321868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901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78561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91032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•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D7193F"/>
                </a:solidFill>
                <a:highlight>
                  <a:srgbClr val="F7DFD7"/>
                </a:highligh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Enhanced community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highlight>
                  <a:srgbClr val="F7DFD7"/>
                </a:highligh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D7193F"/>
                </a:solidFill>
                <a:highlight>
                  <a:srgbClr val="F7DFD7"/>
                </a:highligh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engagement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F7DFD7"/>
                </a:highligh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through technology.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417880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•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D7193F"/>
                </a:solidFill>
                <a:highlight>
                  <a:srgbClr val="F7DFD7"/>
                </a:highligh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Increased digital skill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levels among participants.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564184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•</a:t>
            </a:r>
            <a:pPr algn="l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D7193F"/>
                </a:solidFill>
                <a:highlight>
                  <a:srgbClr val="F7DFD7"/>
                </a:highligh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Greater awareness</a:t>
            </a:r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of digital tools and resources available.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374904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campaign aims to achieve tangible outcomes such as: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806440" y="187452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Project Scope and Objectives/Defining Goals</a:t>
            </a:r>
            <a:endParaRPr lang="en-US" sz="46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648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81328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ADC9F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03</a:t>
            </a:r>
            <a:endParaRPr lang="en-US" sz="9290" dirty="0"/>
          </a:p>
        </p:txBody>
      </p:sp>
      <p:sp>
        <p:nvSpPr>
          <p:cNvPr id="6" name="Text 1"/>
          <p:cNvSpPr/>
          <p:nvPr/>
        </p:nvSpPr>
        <p:spPr>
          <a:xfrm>
            <a:off x="832104" y="321868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434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Team Structure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78561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901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36" y="2157984"/>
            <a:ext cx="1362456" cy="10881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072" y="2157984"/>
            <a:ext cx="822960" cy="1088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928" y="2157984"/>
            <a:ext cx="1225296" cy="10881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7472" y="2157984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024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Team Composition and Responsibility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10963656" y="391363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ctr" indent="0" marL="0">
              <a:lnSpc>
                <a:spcPts val="232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Engages with the community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and promotes the campaign effectively.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4297680" y="3474720"/>
            <a:ext cx="271576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Branding Team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078992" y="6793992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Task allocated in following slides.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963656" y="3474720"/>
            <a:ext cx="271576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Outreach Squad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60120" y="3913632"/>
            <a:ext cx="271576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Responsible for </a:t>
            </a:r>
            <a:pPr algn="ctr" indent="0" marL="0">
              <a:lnSpc>
                <a:spcPts val="232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creating visual materials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that attract and engage participants.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7626096" y="3474720"/>
            <a:ext cx="271576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 and data Team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78992" y="591616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Each team member will have clearly defined tasks that align with their strengths and experiences.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60120" y="3474720"/>
            <a:ext cx="271576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Designing Team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4297680" y="391363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Ensures a </a:t>
            </a:r>
            <a:pPr algn="ctr" indent="0" marL="0">
              <a:lnSpc>
                <a:spcPts val="232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consistent message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and identity throughout the campaign.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7626096" y="391363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Develops </a:t>
            </a:r>
            <a:pPr algn="ctr" indent="0" marL="0">
              <a:lnSpc>
                <a:spcPts val="232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educational materials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and </a:t>
            </a:r>
            <a:pPr algn="ctr" indent="0" marL="0">
              <a:lnSpc>
                <a:spcPts val="2320"/>
              </a:lnSpc>
              <a:buNone/>
            </a:pPr>
            <a:r>
              <a:rPr lang="en-US" sz="1850" i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resources</a:t>
            </a:r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for digital literacy training.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078992" y="6355080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approach ensures efficiency and effectiveness in execution.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2025-05-06T07:45:58Z</dcterms:created>
  <dcterms:modified xsi:type="dcterms:W3CDTF">2025-05-06T07:45:58Z</dcterms:modified>
</cp:coreProperties>
</file>